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4"/>
  </p:notesMasterIdLst>
  <p:sldIdLst>
    <p:sldId id="256" r:id="rId3"/>
    <p:sldId id="257" r:id="rId4"/>
    <p:sldId id="259" r:id="rId5"/>
    <p:sldId id="258" r:id="rId6"/>
    <p:sldId id="262" r:id="rId7"/>
    <p:sldId id="266" r:id="rId8"/>
    <p:sldId id="261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20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092A0-9B75-44B1-B40D-B11518D72B1A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4D94D-61D0-46B3-9E7F-5CD1499EA8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72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Mielikuva kaoottisuudesta ja epäjärjestyksestä - ENNAKOIMATTOMUUS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B9525-35F7-4207-88DA-96B835982CF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56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/>
          <p:cNvSpPr/>
          <p:nvPr userDrawn="1"/>
        </p:nvSpPr>
        <p:spPr>
          <a:xfrm>
            <a:off x="0" y="981075"/>
            <a:ext cx="1221668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2744924"/>
            <a:ext cx="6984777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91444" y="6417332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2.9.2019</a:t>
            </a:r>
            <a:endParaRPr lang="fi-FI" dirty="0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021288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Alppi Samuli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091444" y="4582800"/>
            <a:ext cx="6984777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7473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perustyyliä napsauttamalla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2396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93246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18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24144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5"/>
          </p:nvPr>
        </p:nvSpPr>
        <p:spPr>
          <a:xfrm>
            <a:off x="6192011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 baseline="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476631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2000"/>
            </a:lvl5pPr>
            <a:lvl6pPr>
              <a:buClr>
                <a:schemeClr val="accent1"/>
              </a:buClr>
              <a:defRPr sz="2000"/>
            </a:lvl6pPr>
            <a:lvl7pPr>
              <a:buClr>
                <a:schemeClr val="accent1"/>
              </a:buClr>
              <a:defRPr sz="2000"/>
            </a:lvl7pPr>
            <a:lvl8pPr>
              <a:buClr>
                <a:schemeClr val="accent1"/>
              </a:buClr>
              <a:defRPr sz="2000"/>
            </a:lvl8pPr>
            <a:lvl9pPr>
              <a:buClr>
                <a:schemeClr val="accent1"/>
              </a:buCl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825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1693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0020030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912114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0866635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42889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perustyyliä napsauttamalla</a:t>
            </a:r>
            <a:endParaRPr lang="fi-FI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0221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167544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630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824491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535952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2.9.2019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3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Kiertotalous kestävässä kaupunkirakenteessa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smtClean="0"/>
              <a:t>2.9.2019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Samuli Alppi</a:t>
            </a:r>
          </a:p>
          <a:p>
            <a:r>
              <a:rPr lang="fi-FI" dirty="0" smtClean="0"/>
              <a:t>Pirkanmaan ELY-keskus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Kaupunkien kestävä muutos </a:t>
            </a:r>
          </a:p>
          <a:p>
            <a:r>
              <a:rPr lang="fi-FI" dirty="0" smtClean="0"/>
              <a:t>3.-4.9.2019 Hiedanranta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12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01" y="7886"/>
            <a:ext cx="8637199" cy="693408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2" y="279918"/>
            <a:ext cx="3576654" cy="204340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kstiruutu 8"/>
          <p:cNvSpPr txBox="1"/>
          <p:nvPr/>
        </p:nvSpPr>
        <p:spPr>
          <a:xfrm>
            <a:off x="6316824" y="6376243"/>
            <a:ext cx="560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 dirty="0" smtClean="0">
                <a:solidFill>
                  <a:schemeClr val="bg1">
                    <a:lumMod val="95000"/>
                  </a:schemeClr>
                </a:solidFill>
              </a:rPr>
              <a:t>LLOYD WRIGHT: BROADACRE CITY (1958) </a:t>
            </a:r>
            <a:endParaRPr lang="fi-FI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696786" y="1617152"/>
            <a:ext cx="68265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Luodaanko parhaat edellytykset kiertotaloudelle</a:t>
            </a:r>
          </a:p>
          <a:p>
            <a:pPr algn="ctr"/>
            <a:r>
              <a:rPr lang="fi-FI" sz="4000" i="1" dirty="0">
                <a:solidFill>
                  <a:srgbClr val="92D050"/>
                </a:solidFill>
                <a:latin typeface="Arial Black" panose="020B0A04020102020204" pitchFamily="34" charset="0"/>
              </a:rPr>
              <a:t>y</a:t>
            </a:r>
            <a:r>
              <a:rPr lang="fi-FI" sz="4000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hdyskuntarakenteen</a:t>
            </a:r>
            <a:r>
              <a:rPr lang="fi-FI" sz="4000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joustavuudella?</a:t>
            </a:r>
            <a:endParaRPr lang="fi-FI" sz="4000" i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6" descr="hki_suurhelsinki_1918_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1" y="3356694"/>
            <a:ext cx="2957642" cy="24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aarisen_hajakeskittämismalli_cr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8" y="5697724"/>
            <a:ext cx="2966525" cy="61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iruutu 12"/>
          <p:cNvSpPr txBox="1"/>
          <p:nvPr/>
        </p:nvSpPr>
        <p:spPr>
          <a:xfrm>
            <a:off x="270012" y="6392157"/>
            <a:ext cx="4108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SAARINEN  (1918, 1943)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0952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sz="72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Kiitos!</a:t>
            </a:r>
            <a:endParaRPr lang="fi-FI" sz="7200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627983" y="6046238"/>
            <a:ext cx="34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samuli.alppi@ely-keskus.fi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2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5" y="503853"/>
            <a:ext cx="10058400" cy="5746537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5299789" y="6376243"/>
            <a:ext cx="584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 dirty="0" smtClean="0">
                <a:solidFill>
                  <a:schemeClr val="bg1">
                    <a:lumMod val="85000"/>
                  </a:schemeClr>
                </a:solidFill>
              </a:rPr>
              <a:t>ARCHIGRAM - RON HERRON: WALKING CITY (1964)</a:t>
            </a:r>
            <a:endParaRPr lang="fi-FI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Kiertotalous ja MRL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Valtakunnalliset alueidenkäyttötavoitteet (VN 14.12.2017)</a:t>
            </a:r>
          </a:p>
          <a:p>
            <a:pPr marL="0" indent="0">
              <a:buNone/>
            </a:pPr>
            <a:r>
              <a:rPr lang="fi-FI" dirty="0" smtClean="0"/>
              <a:t>”</a:t>
            </a:r>
            <a:r>
              <a:rPr lang="fi-FI" b="1" dirty="0" smtClean="0">
                <a:solidFill>
                  <a:schemeClr val="accent1"/>
                </a:solidFill>
              </a:rPr>
              <a:t>Luodaan </a:t>
            </a:r>
            <a:r>
              <a:rPr lang="fi-FI" b="1" dirty="0">
                <a:solidFill>
                  <a:schemeClr val="accent1"/>
                </a:solidFill>
              </a:rPr>
              <a:t>edellytykset </a:t>
            </a:r>
            <a:r>
              <a:rPr lang="fi-FI" b="1" dirty="0" err="1">
                <a:solidFill>
                  <a:schemeClr val="accent1"/>
                </a:solidFill>
              </a:rPr>
              <a:t>bio</a:t>
            </a:r>
            <a:r>
              <a:rPr lang="fi-FI" b="1" dirty="0">
                <a:solidFill>
                  <a:schemeClr val="accent1"/>
                </a:solidFill>
              </a:rPr>
              <a:t>- ja kiertotaloudelle sekä edistetään luonnonvarojen kestävää hyödyntämistä</a:t>
            </a:r>
            <a:r>
              <a:rPr lang="fi-FI" b="1" dirty="0" smtClean="0">
                <a:solidFill>
                  <a:schemeClr val="accent1"/>
                </a:solidFill>
              </a:rPr>
              <a:t>. 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Huolehditaan </a:t>
            </a:r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maa- ja metsätalouden kannalta merkittävien yhtenäisten viljely- ja 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metsäalueiden sekä </a:t>
            </a:r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saamelaiskulttuurin ja -elinkeinojen kannalta merkittävien alueiden </a:t>
            </a:r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säilymisestä</a:t>
            </a:r>
            <a:r>
              <a:rPr lang="fi-FI" dirty="0" smtClean="0"/>
              <a:t>.”</a:t>
            </a:r>
            <a:br>
              <a:rPr lang="fi-FI" dirty="0" smtClean="0"/>
            </a:b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sz="28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MITEN LUODAAN EDELLYTYKSET?</a:t>
            </a:r>
            <a:endParaRPr lang="fi-FI" sz="2800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Alppi Samuli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Kiertotalous ja MRL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10226589" cy="393705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Arvioidaan suunnitelmien vaikutukset (MRA 1 §)</a:t>
            </a:r>
            <a:br>
              <a:rPr lang="fi-FI" dirty="0" smtClean="0"/>
            </a:br>
            <a:endParaRPr lang="fi-FI" dirty="0" smtClean="0"/>
          </a:p>
          <a:p>
            <a:pPr marL="0" indent="0">
              <a:buNone/>
            </a:pPr>
            <a:r>
              <a:rPr lang="fi-FI" sz="2000" dirty="0"/>
              <a:t>1) ihmisten elinoloihin ja elinympäristöön;</a:t>
            </a:r>
          </a:p>
          <a:p>
            <a:pPr marL="0" indent="0">
              <a:buNone/>
            </a:pPr>
            <a:r>
              <a:rPr lang="fi-FI" sz="2000" dirty="0"/>
              <a:t>2) maa- ja kallioperään, veteen, ilmaan ja ilmastoon;</a:t>
            </a:r>
          </a:p>
          <a:p>
            <a:pPr marL="0" indent="0">
              <a:buNone/>
            </a:pPr>
            <a:r>
              <a:rPr lang="fi-FI" sz="2000" dirty="0"/>
              <a:t>3) kasvi- ja eläinlajeihin, luonnon monimuotoisuuteen ja luonnonvaroihin;</a:t>
            </a:r>
          </a:p>
          <a:p>
            <a:pPr marL="0" indent="0">
              <a:buNone/>
            </a:pPr>
            <a:r>
              <a:rPr lang="fi-FI" sz="2000" dirty="0"/>
              <a:t>4) alue- ja yhdyskuntarakenteeseen, yhdyskunta- ja energiatalouteen sekä liikenteeseen;</a:t>
            </a:r>
          </a:p>
          <a:p>
            <a:pPr marL="0" indent="0">
              <a:buNone/>
            </a:pPr>
            <a:r>
              <a:rPr lang="fi-FI" sz="2000" dirty="0"/>
              <a:t>5) kaupunkikuvaan, maisemaan, kulttuuriperintöön ja rakennettuun ympäristöön;</a:t>
            </a:r>
          </a:p>
          <a:p>
            <a:pPr marL="0" indent="0">
              <a:buNone/>
            </a:pPr>
            <a:r>
              <a:rPr lang="fi-FI" sz="2000" dirty="0"/>
              <a:t>6) elinkeinoelämän toimivan kilpailun kehittymiseen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sz="2400" dirty="0">
                <a:solidFill>
                  <a:schemeClr val="accent4"/>
                </a:solidFill>
                <a:latin typeface="Arial Black" panose="020B0A04020102020204" pitchFamily="34" charset="0"/>
              </a:rPr>
              <a:t>MITEN </a:t>
            </a:r>
            <a:r>
              <a:rPr lang="fi-FI" sz="24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ARVIOIDAAN ONKO LUOTU EDELLYTYKSET</a:t>
            </a:r>
            <a:r>
              <a:rPr lang="fi-FI" sz="2400" dirty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618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90" y="1907641"/>
            <a:ext cx="5314269" cy="41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45799"/>
            <a:ext cx="12192000" cy="872690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4"/>
          <a:srcRect l="4432" t="15652" r="3035" b="15152"/>
          <a:stretch/>
        </p:blipFill>
        <p:spPr>
          <a:xfrm>
            <a:off x="2178374" y="1135080"/>
            <a:ext cx="8033929" cy="4733874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11513" y="6616860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Picture: http</a:t>
            </a:r>
            <a:r>
              <a:rPr lang="fi-FI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://dls.virginia.gov/commission/pdf/overheadorunderground.pdf</a:t>
            </a:r>
          </a:p>
        </p:txBody>
      </p:sp>
    </p:spTree>
    <p:extLst>
      <p:ext uri="{BB962C8B-B14F-4D97-AF65-F5344CB8AC3E}">
        <p14:creationId xmlns:p14="http://schemas.microsoft.com/office/powerpoint/2010/main" val="26513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4" descr="http://www.nap.edu/books/0309092086/xhtml/images/p2000e16cg9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99" y="736600"/>
            <a:ext cx="5918201" cy="511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d30opm7hsgivgh.cloudfront.net/upload/366746_CgxgVteT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24"/>
            <a:ext cx="6072032" cy="5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etzstadt_model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7" b="5260"/>
          <a:stretch>
            <a:fillRect/>
          </a:stretch>
        </p:blipFill>
        <p:spPr bwMode="auto">
          <a:xfrm>
            <a:off x="4043934" y="1371600"/>
            <a:ext cx="4056196" cy="3378199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203200" y="6399510"/>
            <a:ext cx="3975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i-FI" sz="1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Christaller</a:t>
            </a:r>
            <a:r>
              <a:rPr lang="fi-FI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1933)</a:t>
            </a:r>
            <a:endParaRPr lang="fi-FI" sz="1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114800" y="6434687"/>
            <a:ext cx="3975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(Oswald &amp; </a:t>
            </a:r>
            <a:r>
              <a:rPr lang="fi-FI" sz="1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Baccini</a:t>
            </a:r>
            <a:r>
              <a:rPr lang="fi-FI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2003)</a:t>
            </a:r>
            <a:endParaRPr lang="fi-FI" sz="1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3" t="11505" r="40063" b="18236"/>
          <a:stretch/>
        </p:blipFill>
        <p:spPr bwMode="auto">
          <a:xfrm rot="5400000">
            <a:off x="3999717" y="261516"/>
            <a:ext cx="4224405" cy="73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89212" y="1144172"/>
            <a:ext cx="8229600" cy="1143000"/>
          </a:xfrm>
        </p:spPr>
        <p:txBody>
          <a:bodyPr/>
          <a:lstStyle/>
          <a:p>
            <a:pPr algn="ctr"/>
            <a:r>
              <a:rPr lang="fi-FI" sz="2800" b="1" dirty="0" smtClean="0">
                <a:solidFill>
                  <a:srgbClr val="FF9900"/>
                </a:solidFill>
                <a:latin typeface="Arial Black"/>
                <a:cs typeface="Arial Black"/>
              </a:rPr>
              <a:t>Muutokset tavat</a:t>
            </a:r>
            <a:endParaRPr lang="fi-FI" sz="2800" b="1" dirty="0">
              <a:solidFill>
                <a:srgbClr val="FF9900"/>
              </a:solidFill>
              <a:latin typeface="Arial Black"/>
              <a:cs typeface="Arial Black"/>
            </a:endParaRPr>
          </a:p>
        </p:txBody>
      </p:sp>
      <p:sp>
        <p:nvSpPr>
          <p:cNvPr id="4" name="Pyöristetty suorakulmio 3"/>
          <p:cNvSpPr/>
          <p:nvPr/>
        </p:nvSpPr>
        <p:spPr>
          <a:xfrm>
            <a:off x="5049920" y="2204864"/>
            <a:ext cx="2124000" cy="19800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2" t="11505" r="31368" b="68459"/>
          <a:stretch/>
        </p:blipFill>
        <p:spPr bwMode="auto">
          <a:xfrm rot="5400000">
            <a:off x="8838538" y="5154590"/>
            <a:ext cx="549260" cy="226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yöristetty suorakulmio 8"/>
          <p:cNvSpPr/>
          <p:nvPr/>
        </p:nvSpPr>
        <p:spPr>
          <a:xfrm>
            <a:off x="2697081" y="2204864"/>
            <a:ext cx="2160000" cy="1980000"/>
          </a:xfrm>
          <a:prstGeom prst="roundRect">
            <a:avLst/>
          </a:prstGeom>
          <a:noFill/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7240547" y="2238133"/>
            <a:ext cx="2160000" cy="1980000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FFC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28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Alppi Samuli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pic>
        <p:nvPicPr>
          <p:cNvPr id="7" name="Picture 8" descr="Screen shot 2013-09-22 at 1.27.54 PM.pn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" t="4035" r="10061" b="4387"/>
          <a:stretch/>
        </p:blipFill>
        <p:spPr bwMode="auto">
          <a:xfrm>
            <a:off x="-84221" y="-66214"/>
            <a:ext cx="12352763" cy="692421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4917232" y="1250302"/>
            <a:ext cx="314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AIKA</a:t>
            </a:r>
            <a:endParaRPr lang="fi-FI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2830286" y="3893976"/>
            <a:ext cx="314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TILA</a:t>
            </a:r>
            <a:endParaRPr lang="fi-FI" sz="7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7685315" y="3893975"/>
            <a:ext cx="314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AINE</a:t>
            </a:r>
            <a:endParaRPr lang="fi-FI" sz="7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774441" y="2910684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C000"/>
                </a:solidFill>
              </a:rPr>
              <a:t>Vähemmän vai enemmän?</a:t>
            </a:r>
            <a:endParaRPr lang="fi-FI" dirty="0">
              <a:solidFill>
                <a:srgbClr val="FFC000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795534" y="2726018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C000"/>
                </a:solidFill>
              </a:rPr>
              <a:t>Nopeammin vai hitaammin?</a:t>
            </a:r>
            <a:endParaRPr lang="fi-FI" dirty="0">
              <a:solidFill>
                <a:srgbClr val="FFC000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1483567" y="5179942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C000"/>
                </a:solidFill>
              </a:rPr>
              <a:t>Kerralla vai vaiheittain?</a:t>
            </a:r>
            <a:endParaRPr lang="fi-FI" dirty="0">
              <a:solidFill>
                <a:srgbClr val="FFC00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2313992" y="1065636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C000"/>
                </a:solidFill>
              </a:rPr>
              <a:t>Lähellä vai kaukana?</a:t>
            </a:r>
            <a:endParaRPr lang="fi-FI" dirty="0">
              <a:solidFill>
                <a:srgbClr val="FFC000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8336002" y="5283092"/>
            <a:ext cx="372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C000"/>
                </a:solidFill>
              </a:rPr>
              <a:t>Edullisesti vai kalliisti?</a:t>
            </a:r>
            <a:endParaRPr lang="fi-FI" dirty="0">
              <a:solidFill>
                <a:srgbClr val="FFC000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4693298" y="2987628"/>
            <a:ext cx="323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i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Teknologia</a:t>
            </a:r>
            <a:endParaRPr lang="fi-FI" sz="2800" b="1" i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8192155" y="1003400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C000"/>
                </a:solidFill>
              </a:rPr>
              <a:t>Kauan vai lyhyesti?</a:t>
            </a:r>
            <a:endParaRPr lang="fi-FI" dirty="0">
              <a:solidFill>
                <a:srgbClr val="FFC000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4743062" y="5841212"/>
            <a:ext cx="372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C000"/>
                </a:solidFill>
              </a:rPr>
              <a:t>Tilapäisesti vai pysyvästi?</a:t>
            </a:r>
            <a:endParaRPr lang="fi-FI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v.potx" id="{08888709-DD7F-499A-8929-E8A4EEBAB934}" vid="{527D4E1F-FF79-43EA-954A-88705EB2D71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xml_kameleon>
  <kieli>Suomi</kieli>
  <dokumentin_x0020_tila/>
  <dokumentin_x0020_tila/>
  <päiväys>2.09.2019</päiväys>
  <kehalaatija>Alppi Samuli</kehalaatija>
  <laatijaorganisaatio>Pirkanmaan ELY|b01e4721-9f11-4fb3-bb42-da117a436578</laatijaorganisaatio>
  <dokumenttityyppi>Esitys</dokumenttityyppi>
</xml_kamele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343CCD6F215A04E8077333D2AA53F1B" ma:contentTypeVersion="7" ma:contentTypeDescription="Luo uusi asiakirja." ma:contentTypeScope="" ma:versionID="1d58f17fc4e7067855eb43515cdbbafb">
  <xsd:schema xmlns:xsd="http://www.w3.org/2001/XMLSchema" xmlns:xs="http://www.w3.org/2001/XMLSchema" xmlns:p="http://schemas.microsoft.com/office/2006/metadata/properties" xmlns:ns2="5d43fa52-8247-4ef3-b1eb-cfd35a45c764" targetNamespace="http://schemas.microsoft.com/office/2006/metadata/properties" ma:root="true" ma:fieldsID="860d728076d7741616fbeaa8f396b03d" ns2:_="">
    <xsd:import namespace="5d43fa52-8247-4ef3-b1eb-cfd35a45c7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3fa52-8247-4ef3-b1eb-cfd35a45c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5E9A0E-22A5-494F-9B35-D9F0D086B0E5}">
  <ds:schemaRefs/>
</ds:datastoreItem>
</file>

<file path=customXml/itemProps2.xml><?xml version="1.0" encoding="utf-8"?>
<ds:datastoreItem xmlns:ds="http://schemas.openxmlformats.org/officeDocument/2006/customXml" ds:itemID="{73E5A683-24CE-4201-B40F-E76DC481CFD5}"/>
</file>

<file path=customXml/itemProps3.xml><?xml version="1.0" encoding="utf-8"?>
<ds:datastoreItem xmlns:ds="http://schemas.openxmlformats.org/officeDocument/2006/customXml" ds:itemID="{ACCDA375-A8DB-4ECC-97A8-80BADB280E19}"/>
</file>

<file path=customXml/itemProps4.xml><?xml version="1.0" encoding="utf-8"?>
<ds:datastoreItem xmlns:ds="http://schemas.openxmlformats.org/officeDocument/2006/customXml" ds:itemID="{73E6E5CF-B8AA-4D81-A8B6-FB4F2F94FD0C}"/>
</file>

<file path=docProps/app.xml><?xml version="1.0" encoding="utf-8"?>
<Properties xmlns="http://schemas.openxmlformats.org/officeDocument/2006/extended-properties" xmlns:vt="http://schemas.openxmlformats.org/officeDocument/2006/docPropsVTypes">
  <Template>ely_v</Template>
  <TotalTime>836</TotalTime>
  <Words>171</Words>
  <Application>Microsoft Office PowerPoint</Application>
  <PresentationFormat>Widescreen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Black</vt:lpstr>
      <vt:lpstr>Calibri</vt:lpstr>
      <vt:lpstr>Courier New</vt:lpstr>
      <vt:lpstr>Verdana</vt:lpstr>
      <vt:lpstr>Wingdings</vt:lpstr>
      <vt:lpstr>ELY_powerpoint_pohja</vt:lpstr>
      <vt:lpstr>Kiertotalous kestävässä kaupunkirakenteessa</vt:lpstr>
      <vt:lpstr>PowerPoint Presentation</vt:lpstr>
      <vt:lpstr>Kiertotalous ja MRL</vt:lpstr>
      <vt:lpstr>Kiertotalous ja MRL</vt:lpstr>
      <vt:lpstr>PowerPoint Presentation</vt:lpstr>
      <vt:lpstr>PowerPoint Presentation</vt:lpstr>
      <vt:lpstr>PowerPoint Presentation</vt:lpstr>
      <vt:lpstr>Muutokset tavat</vt:lpstr>
      <vt:lpstr>PowerPoint Presentation</vt:lpstr>
      <vt:lpstr>PowerPoint Presentation</vt:lpstr>
      <vt:lpstr>PowerPoint Presentation</vt:lpstr>
    </vt:vector>
  </TitlesOfParts>
  <Company>Pirkanmaan ELY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Kiertotalous kestävässä kaupunkirakenteessa</dc:title>
  <dc:creator>Alppi Samuli</dc:creator>
  <cp:keywords/>
  <cp:lastModifiedBy>Eerika Kekki</cp:lastModifiedBy>
  <cp:revision>23</cp:revision>
  <dcterms:created xsi:type="dcterms:W3CDTF">2019-09-02T15:58:23Z</dcterms:created>
  <dcterms:modified xsi:type="dcterms:W3CDTF">2019-09-17T06:21:27Z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460.1005.02.001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ely_v.potx</vt:lpwstr>
  </property>
  <property fmtid="{D5CDD505-2E9C-101B-9397-08002B2CF9AE}" pid="6" name="dvDefinition">
    <vt:lpwstr>1000 (dd_default.xml)</vt:lpwstr>
  </property>
  <property fmtid="{D5CDD505-2E9C-101B-9397-08002B2CF9AE}" pid="7" name="dvDefinitionID">
    <vt:lpwstr>1000</vt:lpwstr>
  </property>
  <property fmtid="{D5CDD505-2E9C-101B-9397-08002B2CF9AE}" pid="8" name="dvContentFile">
    <vt:lpwstr>dd_default.xml</vt:lpwstr>
  </property>
  <property fmtid="{D5CDD505-2E9C-101B-9397-08002B2CF9AE}" pid="9" name="dvGlobalVerID">
    <vt:lpwstr>460.90.02.204</vt:lpwstr>
  </property>
  <property fmtid="{D5CDD505-2E9C-101B-9397-08002B2CF9AE}" pid="10" name="dvDefinitionVersion">
    <vt:lpwstr>02.001 / 13.4.2016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165</vt:lpwstr>
  </property>
  <property fmtid="{D5CDD505-2E9C-101B-9397-08002B2CF9AE}" pid="17" name="dvCategory_2">
    <vt:lpwstr>56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ELY PIR</vt:lpwstr>
  </property>
  <property fmtid="{D5CDD505-2E9C-101B-9397-08002B2CF9AE}" pid="21" name="dvSite">
    <vt:lpwstr>Tampere</vt:lpwstr>
  </property>
  <property fmtid="{D5CDD505-2E9C-101B-9397-08002B2CF9AE}" pid="22" name="dvNumbering">
    <vt:lpwstr>0</vt:lpwstr>
  </property>
  <property fmtid="{D5CDD505-2E9C-101B-9397-08002B2CF9AE}" pid="23" name="dvDUname">
    <vt:lpwstr>Alppi Samuli</vt:lpwstr>
  </property>
  <property fmtid="{D5CDD505-2E9C-101B-9397-08002B2CF9AE}" pid="24" name="dvdufname">
    <vt:lpwstr>Samuli</vt:lpwstr>
  </property>
  <property fmtid="{D5CDD505-2E9C-101B-9397-08002B2CF9AE}" pid="25" name="dvdulname">
    <vt:lpwstr>Alppi</vt:lpwstr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/>
  </property>
  <property fmtid="{D5CDD505-2E9C-101B-9397-08002B2CF9AE}" pid="29" name="Kieli">
    <vt:lpwstr>Suomi</vt:lpwstr>
  </property>
  <property fmtid="{D5CDD505-2E9C-101B-9397-08002B2CF9AE}" pid="30" name="Dokumentin_x0020_tila">
    <vt:lpwstr/>
  </property>
  <property fmtid="{D5CDD505-2E9C-101B-9397-08002B2CF9AE}" pid="31" name="Päiväys">
    <vt:filetime>2019-09-01T21:00:00Z</vt:filetime>
  </property>
  <property fmtid="{D5CDD505-2E9C-101B-9397-08002B2CF9AE}" pid="32" name="KEHALaatija">
    <vt:lpwstr>Alppi Samuli</vt:lpwstr>
  </property>
  <property fmtid="{D5CDD505-2E9C-101B-9397-08002B2CF9AE}" pid="33" name="Laatijaorganisaatio">
    <vt:lpwstr>Pirkanmaan ELY</vt:lpwstr>
  </property>
  <property fmtid="{D5CDD505-2E9C-101B-9397-08002B2CF9AE}" pid="34" name="Asiakirjan tyyppi">
    <vt:lpwstr>Esitys</vt:lpwstr>
  </property>
  <property fmtid="{D5CDD505-2E9C-101B-9397-08002B2CF9AE}" pid="35" name="Dokumenttityyppi">
    <vt:lpwstr>Esitys</vt:lpwstr>
  </property>
  <property fmtid="{D5CDD505-2E9C-101B-9397-08002B2CF9AE}" pid="36" name="Dokumentin tila">
    <vt:lpwstr/>
  </property>
  <property fmtid="{D5CDD505-2E9C-101B-9397-08002B2CF9AE}" pid="37" name="ContentTypeId">
    <vt:lpwstr>0x010100C343CCD6F215A04E8077333D2AA53F1B</vt:lpwstr>
  </property>
</Properties>
</file>