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750" r:id="rId3"/>
  </p:sldMasterIdLst>
  <p:notesMasterIdLst>
    <p:notesMasterId r:id="rId13"/>
  </p:notesMasterIdLst>
  <p:handoutMasterIdLst>
    <p:handoutMasterId r:id="rId14"/>
  </p:handoutMasterIdLst>
  <p:sldIdLst>
    <p:sldId id="256" r:id="rId4"/>
    <p:sldId id="296" r:id="rId5"/>
    <p:sldId id="294" r:id="rId6"/>
    <p:sldId id="272" r:id="rId7"/>
    <p:sldId id="291" r:id="rId8"/>
    <p:sldId id="278" r:id="rId9"/>
    <p:sldId id="295" r:id="rId10"/>
    <p:sldId id="276" r:id="rId11"/>
    <p:sldId id="281" r:id="rId1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08E"/>
    <a:srgbClr val="FBD79E"/>
    <a:srgbClr val="81C4E1"/>
    <a:srgbClr val="EA9DBB"/>
    <a:srgbClr val="38307B"/>
    <a:srgbClr val="D92280"/>
    <a:srgbClr val="C0C0C4"/>
    <a:srgbClr val="FFC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6" autoAdjust="0"/>
    <p:restoredTop sz="90418"/>
  </p:normalViewPr>
  <p:slideViewPr>
    <p:cSldViewPr snapToGrid="0" snapToObjects="1">
      <p:cViewPr varScale="1">
        <p:scale>
          <a:sx n="88" d="100"/>
          <a:sy n="88" d="100"/>
        </p:scale>
        <p:origin x="192" y="62"/>
      </p:cViewPr>
      <p:guideLst/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2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FC1DAC7-938C-4A29-A930-6C81F1D72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20CE76-988C-4FE3-81F6-6D878DBFC3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A8D0-6134-443E-9003-666DB6917A91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609375-112E-44D7-8C1E-2A5E1C6147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7381B3-9090-4C5C-A7DF-F45F12A18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91FFD-03D4-43DA-9DB3-A4ACCDBD45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49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B487C-CE3C-5143-AEC3-005A3383029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B6DE4-FCE6-D14A-94C6-AE864DA52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71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C0A4F-C9F3-0243-BC97-567FCADF240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57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B27F51-0477-43BB-A497-9E5A686AC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3637" y="2687444"/>
            <a:ext cx="6352285" cy="25647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000"/>
              </a:lnSpc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483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51" y="1438945"/>
            <a:ext cx="10154587" cy="11450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6352" y="3435590"/>
            <a:ext cx="10154587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920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173" y="1431848"/>
            <a:ext cx="10154587" cy="11450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7793" y="3435590"/>
            <a:ext cx="4542561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B098D1-C148-448E-A369-7E3BCA72463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17276" y="3435590"/>
            <a:ext cx="4930344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9623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F9FB09-B03D-4FEC-BE40-8C832F7C985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63638" y="3436620"/>
            <a:ext cx="5028592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8901D8-F715-417A-A64F-6ADB84BBEB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57535" y="1989138"/>
            <a:ext cx="4934465" cy="43646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2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2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3AB543-FEB5-4179-9A74-AF8011C8F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52" y="1431848"/>
            <a:ext cx="5028593" cy="11450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6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996778"/>
            <a:ext cx="9823015" cy="90616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2314832"/>
            <a:ext cx="9823015" cy="3862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 sz="2000" b="1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591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584E848A-E372-4EBB-8057-3DFF18F6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FA16B115-7302-4AE2-AC96-B9DECBC0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1684302D-209A-48B2-BB1F-B226A239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38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1027" y="1990049"/>
            <a:ext cx="6641689" cy="814155"/>
          </a:xfrm>
        </p:spPr>
        <p:txBody>
          <a:bodyPr anchor="t" anchorCtr="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78" y="-614782"/>
            <a:ext cx="3129773" cy="3388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28" y="1173549"/>
            <a:ext cx="5409428" cy="653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92" y="6236207"/>
            <a:ext cx="1172743" cy="29318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63286" y="163286"/>
            <a:ext cx="11869146" cy="65237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0950" y="2803525"/>
            <a:ext cx="6642100" cy="336717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52360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60882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5" y="6619804"/>
            <a:ext cx="1150538" cy="138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741" y="-367062"/>
            <a:ext cx="1512839" cy="1638074"/>
          </a:xfrm>
          <a:prstGeom prst="rect">
            <a:avLst/>
          </a:prstGeom>
        </p:spPr>
      </p:pic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315" y="6550796"/>
            <a:ext cx="6814988" cy="307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55" y="6618778"/>
            <a:ext cx="580445" cy="145493"/>
          </a:xfrm>
          <a:prstGeom prst="rect">
            <a:avLst/>
          </a:prstGeom>
        </p:spPr>
      </p:pic>
      <p:sp>
        <p:nvSpPr>
          <p:cNvPr id="13" name="Rectangle 25"/>
          <p:cNvSpPr/>
          <p:nvPr userDrawn="1"/>
        </p:nvSpPr>
        <p:spPr>
          <a:xfrm>
            <a:off x="149225" y="152135"/>
            <a:ext cx="11895907" cy="6537135"/>
          </a:xfrm>
          <a:custGeom>
            <a:avLst/>
            <a:gdLst>
              <a:gd name="connsiteX0" fmla="*/ 0 w 11895907"/>
              <a:gd name="connsiteY0" fmla="*/ 0 h 6537135"/>
              <a:gd name="connsiteX1" fmla="*/ 11895907 w 11895907"/>
              <a:gd name="connsiteY1" fmla="*/ 0 h 6537135"/>
              <a:gd name="connsiteX2" fmla="*/ 11895907 w 11895907"/>
              <a:gd name="connsiteY2" fmla="*/ 6537135 h 6537135"/>
              <a:gd name="connsiteX3" fmla="*/ 0 w 11895907"/>
              <a:gd name="connsiteY3" fmla="*/ 6537135 h 6537135"/>
              <a:gd name="connsiteX4" fmla="*/ 0 w 11895907"/>
              <a:gd name="connsiteY4" fmla="*/ 0 h 6537135"/>
              <a:gd name="connsiteX0" fmla="*/ 0 w 11895907"/>
              <a:gd name="connsiteY0" fmla="*/ 0 h 6549607"/>
              <a:gd name="connsiteX1" fmla="*/ 11895907 w 11895907"/>
              <a:gd name="connsiteY1" fmla="*/ 0 h 6549607"/>
              <a:gd name="connsiteX2" fmla="*/ 11895907 w 11895907"/>
              <a:gd name="connsiteY2" fmla="*/ 6537135 h 6549607"/>
              <a:gd name="connsiteX3" fmla="*/ 556831 w 11895907"/>
              <a:gd name="connsiteY3" fmla="*/ 6549607 h 6549607"/>
              <a:gd name="connsiteX4" fmla="*/ 0 w 11895907"/>
              <a:gd name="connsiteY4" fmla="*/ 6537135 h 6549607"/>
              <a:gd name="connsiteX5" fmla="*/ 0 w 11895907"/>
              <a:gd name="connsiteY5" fmla="*/ 0 h 6549607"/>
              <a:gd name="connsiteX0" fmla="*/ 0 w 11895907"/>
              <a:gd name="connsiteY0" fmla="*/ 0 h 6549607"/>
              <a:gd name="connsiteX1" fmla="*/ 11895907 w 11895907"/>
              <a:gd name="connsiteY1" fmla="*/ 0 h 6549607"/>
              <a:gd name="connsiteX2" fmla="*/ 11895907 w 11895907"/>
              <a:gd name="connsiteY2" fmla="*/ 6537135 h 6549607"/>
              <a:gd name="connsiteX3" fmla="*/ 11332861 w 11895907"/>
              <a:gd name="connsiteY3" fmla="*/ 6538032 h 6549607"/>
              <a:gd name="connsiteX4" fmla="*/ 556831 w 11895907"/>
              <a:gd name="connsiteY4" fmla="*/ 6549607 h 6549607"/>
              <a:gd name="connsiteX5" fmla="*/ 0 w 11895907"/>
              <a:gd name="connsiteY5" fmla="*/ 6537135 h 6549607"/>
              <a:gd name="connsiteX6" fmla="*/ 0 w 11895907"/>
              <a:gd name="connsiteY6" fmla="*/ 0 h 6549607"/>
              <a:gd name="connsiteX0" fmla="*/ 11332861 w 11895907"/>
              <a:gd name="connsiteY0" fmla="*/ 6538032 h 6629472"/>
              <a:gd name="connsiteX1" fmla="*/ 556831 w 11895907"/>
              <a:gd name="connsiteY1" fmla="*/ 6549607 h 6629472"/>
              <a:gd name="connsiteX2" fmla="*/ 0 w 11895907"/>
              <a:gd name="connsiteY2" fmla="*/ 6537135 h 6629472"/>
              <a:gd name="connsiteX3" fmla="*/ 0 w 11895907"/>
              <a:gd name="connsiteY3" fmla="*/ 0 h 6629472"/>
              <a:gd name="connsiteX4" fmla="*/ 11895907 w 11895907"/>
              <a:gd name="connsiteY4" fmla="*/ 0 h 6629472"/>
              <a:gd name="connsiteX5" fmla="*/ 11895907 w 11895907"/>
              <a:gd name="connsiteY5" fmla="*/ 6537135 h 6629472"/>
              <a:gd name="connsiteX6" fmla="*/ 11424301 w 11895907"/>
              <a:gd name="connsiteY6" fmla="*/ 6629472 h 6629472"/>
              <a:gd name="connsiteX0" fmla="*/ 556831 w 11895907"/>
              <a:gd name="connsiteY0" fmla="*/ 6549607 h 6629472"/>
              <a:gd name="connsiteX1" fmla="*/ 0 w 11895907"/>
              <a:gd name="connsiteY1" fmla="*/ 6537135 h 6629472"/>
              <a:gd name="connsiteX2" fmla="*/ 0 w 11895907"/>
              <a:gd name="connsiteY2" fmla="*/ 0 h 6629472"/>
              <a:gd name="connsiteX3" fmla="*/ 11895907 w 11895907"/>
              <a:gd name="connsiteY3" fmla="*/ 0 h 6629472"/>
              <a:gd name="connsiteX4" fmla="*/ 11895907 w 11895907"/>
              <a:gd name="connsiteY4" fmla="*/ 6537135 h 6629472"/>
              <a:gd name="connsiteX5" fmla="*/ 11424301 w 11895907"/>
              <a:gd name="connsiteY5" fmla="*/ 6629472 h 6629472"/>
              <a:gd name="connsiteX0" fmla="*/ 556831 w 11895907"/>
              <a:gd name="connsiteY0" fmla="*/ 6549607 h 6549607"/>
              <a:gd name="connsiteX1" fmla="*/ 0 w 11895907"/>
              <a:gd name="connsiteY1" fmla="*/ 6537135 h 6549607"/>
              <a:gd name="connsiteX2" fmla="*/ 0 w 11895907"/>
              <a:gd name="connsiteY2" fmla="*/ 0 h 6549607"/>
              <a:gd name="connsiteX3" fmla="*/ 11895907 w 11895907"/>
              <a:gd name="connsiteY3" fmla="*/ 0 h 6549607"/>
              <a:gd name="connsiteX4" fmla="*/ 11895907 w 11895907"/>
              <a:gd name="connsiteY4" fmla="*/ 6537135 h 6549607"/>
              <a:gd name="connsiteX5" fmla="*/ 11378002 w 11895907"/>
              <a:gd name="connsiteY5" fmla="*/ 6536874 h 6549607"/>
              <a:gd name="connsiteX0" fmla="*/ 588581 w 11895907"/>
              <a:gd name="connsiteY0" fmla="*/ 6543257 h 6543257"/>
              <a:gd name="connsiteX1" fmla="*/ 0 w 11895907"/>
              <a:gd name="connsiteY1" fmla="*/ 6537135 h 6543257"/>
              <a:gd name="connsiteX2" fmla="*/ 0 w 11895907"/>
              <a:gd name="connsiteY2" fmla="*/ 0 h 6543257"/>
              <a:gd name="connsiteX3" fmla="*/ 11895907 w 11895907"/>
              <a:gd name="connsiteY3" fmla="*/ 0 h 6543257"/>
              <a:gd name="connsiteX4" fmla="*/ 11895907 w 11895907"/>
              <a:gd name="connsiteY4" fmla="*/ 6537135 h 6543257"/>
              <a:gd name="connsiteX5" fmla="*/ 11378002 w 11895907"/>
              <a:gd name="connsiteY5" fmla="*/ 6536874 h 6543257"/>
              <a:gd name="connsiteX0" fmla="*/ 588581 w 11895907"/>
              <a:gd name="connsiteY0" fmla="*/ 6536907 h 6537135"/>
              <a:gd name="connsiteX1" fmla="*/ 0 w 11895907"/>
              <a:gd name="connsiteY1" fmla="*/ 6537135 h 6537135"/>
              <a:gd name="connsiteX2" fmla="*/ 0 w 11895907"/>
              <a:gd name="connsiteY2" fmla="*/ 0 h 6537135"/>
              <a:gd name="connsiteX3" fmla="*/ 11895907 w 11895907"/>
              <a:gd name="connsiteY3" fmla="*/ 0 h 6537135"/>
              <a:gd name="connsiteX4" fmla="*/ 11895907 w 11895907"/>
              <a:gd name="connsiteY4" fmla="*/ 6537135 h 6537135"/>
              <a:gd name="connsiteX5" fmla="*/ 11378002 w 11895907"/>
              <a:gd name="connsiteY5" fmla="*/ 6536874 h 6537135"/>
              <a:gd name="connsiteX0" fmla="*/ 588581 w 11895907"/>
              <a:gd name="connsiteY0" fmla="*/ 6536907 h 6537135"/>
              <a:gd name="connsiteX1" fmla="*/ 0 w 11895907"/>
              <a:gd name="connsiteY1" fmla="*/ 6537135 h 6537135"/>
              <a:gd name="connsiteX2" fmla="*/ 0 w 11895907"/>
              <a:gd name="connsiteY2" fmla="*/ 0 h 6537135"/>
              <a:gd name="connsiteX3" fmla="*/ 11895907 w 11895907"/>
              <a:gd name="connsiteY3" fmla="*/ 0 h 6537135"/>
              <a:gd name="connsiteX4" fmla="*/ 11895907 w 11895907"/>
              <a:gd name="connsiteY4" fmla="*/ 6537135 h 6537135"/>
              <a:gd name="connsiteX5" fmla="*/ 11346252 w 11895907"/>
              <a:gd name="connsiteY5" fmla="*/ 6536874 h 65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5907" h="6537135">
                <a:moveTo>
                  <a:pt x="588581" y="6536907"/>
                </a:moveTo>
                <a:lnTo>
                  <a:pt x="0" y="6537135"/>
                </a:lnTo>
                <a:lnTo>
                  <a:pt x="0" y="0"/>
                </a:lnTo>
                <a:lnTo>
                  <a:pt x="11895907" y="0"/>
                </a:lnTo>
                <a:lnTo>
                  <a:pt x="11895907" y="6537135"/>
                </a:lnTo>
                <a:lnTo>
                  <a:pt x="11346252" y="6536874"/>
                </a:lnTo>
              </a:path>
            </a:pathLst>
          </a:custGeom>
          <a:noFill/>
          <a:ln w="25400" cap="rnd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01648"/>
            <a:ext cx="3956825" cy="1189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56825" cy="43513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314350" y="6523086"/>
            <a:ext cx="1295400" cy="309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BB14CE35-FC38-D844-8079-713F86DBBC83}" type="datetime1">
              <a:rPr lang="fi-FI" smtClean="0"/>
              <a:t>17.9.2019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587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2D7C5-BAA1-494C-BE2F-60768015A904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73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131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72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3" y="2001794"/>
            <a:ext cx="4114800" cy="3608173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8983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2BCC84-F53F-524B-9DBE-6944834F9D94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48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6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E95653-E7CD-2A46-A046-9A8AACBD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95C54A-B3E8-6C46-BBDD-FC93CAEB7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24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</a:extLst>
          </p:cNvPr>
          <p:cNvSpPr/>
          <p:nvPr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7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8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7C9030-3752-8A4B-9741-E2F12361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E19EC9-64A0-744B-9106-23A4D3F5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8743F89-9A57-4347-9B8D-6712A3A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40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0" y="916517"/>
            <a:ext cx="10650635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5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50" y="2647950"/>
            <a:ext cx="5157787" cy="3541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5FB882-B6B3-F249-9973-534AD049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8D9CD0-3716-934C-B5DD-61894BF3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485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3E6749-9CC7-194A-AAAA-3A076D722BA1}"/>
              </a:ext>
            </a:extLst>
          </p:cNvPr>
          <p:cNvSpPr/>
          <p:nvPr/>
        </p:nvSpPr>
        <p:spPr>
          <a:xfrm>
            <a:off x="277977" y="636422"/>
            <a:ext cx="12067633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1" y="916517"/>
            <a:ext cx="10642163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48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48" y="2647950"/>
            <a:ext cx="5157787" cy="3541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2047FC6-B3C6-E642-BDFA-E84EEF53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9B0E81-E9DC-D04E-B08D-9DD7D9B0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CD3757-9E47-764C-86DA-EBC9E8E6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643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1" y="914401"/>
            <a:ext cx="10651813" cy="64293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53C74F-D40D-B54A-8E96-F2E76A97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DB137D-3A6F-B945-B27B-BFADE8ADE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AB1BCD9-1FCC-E245-8D3F-5F3AD62FD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8152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A0A3E7-0BAA-0B43-854C-CC49C01E6CBB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3" y="914401"/>
            <a:ext cx="10643351" cy="64293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31F4D-C2C7-F342-896A-A6F90534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04C93C-0672-CC4B-ABF6-77A8F870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EAFFC-BAA7-D54B-92A1-9530FEBB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933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541985-711A-5642-8D54-53A2847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8EDF7A-5565-7949-8862-D252962FD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10E7045-D95E-B24E-8CAA-A5A5790ED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142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586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/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DFC3055-2971-1542-B8CA-B922241C949C}"/>
              </a:ext>
            </a:extLst>
          </p:cNvPr>
          <p:cNvSpPr txBox="1">
            <a:spLocks/>
          </p:cNvSpPr>
          <p:nvPr/>
        </p:nvSpPr>
        <p:spPr>
          <a:xfrm>
            <a:off x="10869035" y="6506631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7F747-DFA8-8B4A-8A0D-75CA3C7401B5}" type="datetime1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7653FD-E6C9-A14E-964E-7ABFADE269FD}"/>
              </a:ext>
            </a:extLst>
          </p:cNvPr>
          <p:cNvSpPr txBox="1">
            <a:spLocks/>
          </p:cNvSpPr>
          <p:nvPr/>
        </p:nvSpPr>
        <p:spPr>
          <a:xfrm>
            <a:off x="11456892" y="6525307"/>
            <a:ext cx="616043" cy="233271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185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9CDABF-10C1-ED4C-8926-5A60CF98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7FF3CD-4543-9547-B6E5-0D7E7B13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3E7BE16-4E0D-D244-A819-C95F1E65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69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2001795"/>
            <a:ext cx="10154587" cy="1377562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3437445"/>
            <a:ext cx="10154587" cy="2609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2122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4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4" y="2172614"/>
            <a:ext cx="3932237" cy="369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0F6797-95AA-C548-A1C6-342380DA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7D458-5304-6244-A64E-AE8E7006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3F6170-4D62-CF4D-BEEA-A85DA6A8E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519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24A15-3886-3E4F-BB6A-66A561A1B557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1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491" y="2172614"/>
            <a:ext cx="3932237" cy="369637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465559D-BD8D-1440-85B0-242DD4CC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474E71-B556-164C-9CFC-ACB6941D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748BEA-E42A-C248-93D5-C257CFF0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43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2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5C61BD-B913-424C-BAF6-7ED6A5C9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46EC0E-4BC0-D34E-A81F-AF9AABD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6C0FE9B5-3EF6-6A47-A2D2-150CF1764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860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0081C8-7B10-ED45-A712-8D46B83E3B55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57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D3F264-DFB3-D64C-8D1E-3CDFB16B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92EB89-20B9-E045-BAC6-EC15AE11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D8D844-94D4-9A43-B386-6F7FAF90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56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A7DBB5-6F20-944B-B3A8-973E73D6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4C0F4E-FF50-5D4B-9403-96D93F2FC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0B34F58-BF4C-0B4B-A00D-7992B96D9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151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A38C4D-6461-BB4E-B955-E852C36774E9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3CDB71-7CA6-F747-8501-7B57306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1132E8-AF64-044C-A2AF-80B01112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568879-A7F5-8644-9577-13279986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4911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9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9" y="2223820"/>
            <a:ext cx="3932237" cy="3645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32615B-9C6F-9C48-8133-54E33A30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0294E8-0924-0F48-9AB9-0265A02B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91F4BDC-D6FE-7044-B913-42D67BEB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988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49F29D-CB9F-4243-AA55-2AE87AA6572E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5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5" y="2223820"/>
            <a:ext cx="3932237" cy="364516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548A60-7B45-4240-AAE2-A7097FAF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055E47-1F6A-8E4A-A224-C679EE07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A4B4816-6175-8F44-AF70-D4461F76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018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CB99289-EBC0-7D47-8A3E-D36C8F7D3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02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088109-CED1-9C45-8AB3-CFD04811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C575C-E0CB-A54F-90DD-A4615A36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0817EB-C350-FF49-86EA-F060C2F4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20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F4919E-F8BF-BC4B-A690-7984A7D1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19279B-B718-EB4A-AB05-BD09854A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830D335-E190-E143-BC0A-547FE95F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21D9C-C4BA-734D-97A9-3D02D87DA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173" y="1431848"/>
            <a:ext cx="10154587" cy="11450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583259-CCB1-ED4E-A3EE-F7AD88F76E6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7793" y="3435590"/>
            <a:ext cx="4542561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F5C114-FD2B-5E40-8A83-AF4061F4F4B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17276" y="3435590"/>
            <a:ext cx="4930344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7973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B39789-0177-514E-88F2-E38BDE5C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22BF53-0C99-A340-90F3-CF41AE1B4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055FEA14-7FC0-214D-B4B5-901405D0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2648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287D1E3-FAA8-DA42-AF8B-183435AD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F9C823-F2A6-A74D-AEC6-BC32A372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4744FC-0DB0-E748-B73E-E10332A6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435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6DBD502F-9618-B44A-9413-5CE00B5D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34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B0E4E790-0341-3348-AD80-817F03A2B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587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280F2D48-B5A1-2748-AC6F-668E3192A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5"/>
            <a:ext cx="10660062" cy="3317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 dirty="0" smtClean="0"/>
              <a:t>– </a:t>
            </a:r>
            <a:r>
              <a:rPr lang="fi-FI" dirty="0" err="1" smtClean="0"/>
              <a:t>Firstname</a:t>
            </a:r>
            <a:r>
              <a:rPr lang="fi-FI" dirty="0" smtClean="0"/>
              <a:t> </a:t>
            </a:r>
            <a:r>
              <a:rPr lang="fi-FI" dirty="0" err="1" smtClean="0"/>
              <a:t>Lastname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74521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63967-A49D-DF42-A667-DCBD5D9E4B3A}"/>
              </a:ext>
            </a:extLst>
          </p:cNvPr>
          <p:cNvSpPr/>
          <p:nvPr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00247E-7C11-F94D-B1CB-5B7FD1C1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“Insert </a:t>
            </a:r>
            <a:br>
              <a:rPr lang="en-US" dirty="0" smtClean="0"/>
            </a:br>
            <a:r>
              <a:rPr lang="en-US" dirty="0" smtClean="0"/>
              <a:t>text here.”</a:t>
            </a:r>
            <a:endParaRPr lang="en-US" dirty="0"/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33236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 dirty="0" smtClean="0">
                <a:solidFill>
                  <a:schemeClr val="bg1"/>
                </a:solidFill>
              </a:rPr>
              <a:t>– </a:t>
            </a:r>
            <a:r>
              <a:rPr lang="fi-FI" dirty="0" err="1" smtClean="0">
                <a:solidFill>
                  <a:schemeClr val="bg1"/>
                </a:solidFill>
              </a:rPr>
              <a:t>Firstname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06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chemeClr val="accent4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7" y="2020766"/>
            <a:ext cx="4974040" cy="365134"/>
          </a:xfrm>
        </p:spPr>
        <p:txBody>
          <a:bodyPr anchor="b" anchorCtr="0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4974038" cy="22767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/>
        </p:nvCxnSpPr>
        <p:spPr>
          <a:xfrm>
            <a:off x="4868747" y="2903605"/>
            <a:ext cx="0" cy="2319489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077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088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36464DA-9EA2-5C40-B73F-205181B7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987761C-73F5-9944-A85F-CA6BA1723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694382D2-A10E-5B4D-9C26-A901A6E2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975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1DD8D7-BC62-714D-8C04-60C029D8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26783F-D43A-6D4C-BEFA-7DFFEE9E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5DFA96-13AD-F24F-83D3-51A2E9805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603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B27F51-0477-43BB-A497-9E5A686AC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3637" y="2687444"/>
            <a:ext cx="6352285" cy="25647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000"/>
              </a:lnSpc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2172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996778"/>
            <a:ext cx="9823015" cy="90616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2314832"/>
            <a:ext cx="9823015" cy="3862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 sz="2000" b="1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297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2001795"/>
            <a:ext cx="5036831" cy="1377562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8901D8-F715-417A-A64F-6ADB84BBEB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57534" y="2001795"/>
            <a:ext cx="4934465" cy="41751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2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2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5C7D3E-D758-48C1-9E59-CE6E53BD98F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1" y="3429000"/>
            <a:ext cx="5036831" cy="2609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0830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1027" y="1990049"/>
            <a:ext cx="6641689" cy="814155"/>
          </a:xfrm>
        </p:spPr>
        <p:txBody>
          <a:bodyPr anchor="t" anchorCtr="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78" y="-614782"/>
            <a:ext cx="3129773" cy="3388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28" y="1173549"/>
            <a:ext cx="5409428" cy="653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92" y="6236207"/>
            <a:ext cx="1172743" cy="29318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63286" y="163286"/>
            <a:ext cx="11869146" cy="65237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0950" y="2803525"/>
            <a:ext cx="6642100" cy="336717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133772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1359242"/>
            <a:ext cx="10154587" cy="77294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2380736"/>
            <a:ext cx="10154587" cy="3796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 b="1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4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92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B27F51-0477-43BB-A497-9E5A686AC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3637" y="2687444"/>
            <a:ext cx="6352285" cy="25647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000"/>
              </a:lnSpc>
              <a:defRPr sz="6000" b="1" u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8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9A933F-22B5-F646-AD53-3C76125A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0B9EF0-29F4-7C49-9279-13491EEC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AAB6C0-05CA-544E-B9BE-B98CCEF3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A53813-C658-5D40-9865-1CAB22265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3" y="2001794"/>
            <a:ext cx="4114800" cy="3608173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637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image" Target="../media/image10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56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5" r:id="rId2"/>
    <p:sldLayoutId id="2147483733" r:id="rId3"/>
    <p:sldLayoutId id="2147483747" r:id="rId4"/>
    <p:sldLayoutId id="2147483734" r:id="rId5"/>
    <p:sldLayoutId id="2147483745" r:id="rId6"/>
    <p:sldLayoutId id="214748374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125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44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6" r:id="rId2"/>
    <p:sldLayoutId id="2147483740" r:id="rId3"/>
    <p:sldLayoutId id="2147483741" r:id="rId4"/>
    <p:sldLayoutId id="2147483742" r:id="rId5"/>
    <p:sldLayoutId id="2147483744" r:id="rId6"/>
    <p:sldLayoutId id="2147483691" r:id="rId7"/>
    <p:sldLayoutId id="2147483748" r:id="rId8"/>
    <p:sldLayoutId id="21474837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125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991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5BB9DB6-9DE3-4EE2-A689-CBBB7306C5A3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96447333-4FF9-4148-9DBD-1017FD70B20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27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8F17548-CD09-A745-82B0-43DA235BE420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" y="36000"/>
            <a:ext cx="192442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B848AB-F140-4ABD-A2BF-B99006983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" y="2438061"/>
            <a:ext cx="11419108" cy="3528629"/>
          </a:xfrm>
        </p:spPr>
        <p:txBody>
          <a:bodyPr/>
          <a:lstStyle/>
          <a:p>
            <a:pPr algn="ctr"/>
            <a:r>
              <a:rPr lang="fi-FI" sz="3200" dirty="0" smtClean="0"/>
              <a:t>Kiertotalous Tampereen yliopiston profiloitumisalueena</a:t>
            </a:r>
            <a:br>
              <a:rPr lang="fi-FI" sz="3200" dirty="0" smtClean="0"/>
            </a:br>
            <a:r>
              <a:rPr lang="fi-FI" sz="3200" dirty="0" smtClean="0"/>
              <a:t>Jukka Rintala</a:t>
            </a:r>
            <a:br>
              <a:rPr lang="fi-FI" sz="3200" dirty="0" smtClean="0"/>
            </a:br>
            <a:r>
              <a:rPr lang="fi-FI" sz="2400" dirty="0" smtClean="0"/>
              <a:t>Kaupunkien kestävä muutos – urbaani kiertotalousyhteistyö, </a:t>
            </a:r>
            <a:br>
              <a:rPr lang="fi-FI" sz="2400" dirty="0" smtClean="0"/>
            </a:br>
            <a:r>
              <a:rPr lang="fi-FI" sz="2400" dirty="0" smtClean="0"/>
              <a:t>Tampere 3.-4.9.2019.</a:t>
            </a:r>
            <a:r>
              <a:rPr lang="fi-FI" sz="4000" dirty="0"/>
              <a:t/>
            </a:r>
            <a:br>
              <a:rPr lang="fi-FI" sz="4000" dirty="0"/>
            </a:br>
            <a:endParaRPr lang="fi-FI" sz="2400" dirty="0"/>
          </a:p>
        </p:txBody>
      </p:sp>
      <p:sp>
        <p:nvSpPr>
          <p:cNvPr id="3" name="Rectangle 2"/>
          <p:cNvSpPr/>
          <p:nvPr/>
        </p:nvSpPr>
        <p:spPr>
          <a:xfrm>
            <a:off x="10164094" y="5229158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Human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Potential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Unlimited.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B848AB-F140-4ABD-A2BF-B9900698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880" y="780073"/>
            <a:ext cx="10304447" cy="1985818"/>
          </a:xfrm>
        </p:spPr>
        <p:txBody>
          <a:bodyPr>
            <a:normAutofit fontScale="90000"/>
          </a:bodyPr>
          <a:lstStyle/>
          <a:p>
            <a:r>
              <a:rPr lang="fi-FI" sz="4400" dirty="0" smtClean="0"/>
              <a:t/>
            </a:r>
            <a:br>
              <a:rPr lang="fi-FI" sz="4400" dirty="0" smtClean="0"/>
            </a:br>
            <a:r>
              <a:rPr lang="fi-FI" sz="4400" dirty="0" smtClean="0"/>
              <a:t/>
            </a:r>
            <a:br>
              <a:rPr lang="fi-FI" sz="4400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>
                <a:solidFill>
                  <a:srgbClr val="7030A0"/>
                </a:solidFill>
                <a:ea typeface="+mn-ea"/>
                <a:cs typeface="+mn-cs"/>
              </a:rPr>
              <a:t>URBAN PLATFORM FOR CIRCULAR ECONOMY </a:t>
            </a:r>
            <a:br>
              <a:rPr lang="fi-FI" sz="3600" dirty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fi-FI" sz="3600" dirty="0">
                <a:solidFill>
                  <a:srgbClr val="7030A0"/>
                </a:solidFill>
                <a:ea typeface="+mn-ea"/>
                <a:cs typeface="+mn-cs"/>
              </a:rPr>
              <a:t>(UPCE, 2018)</a:t>
            </a:r>
            <a:r>
              <a:rPr lang="en-US" sz="3600" dirty="0">
                <a:solidFill>
                  <a:srgbClr val="7030A0"/>
                </a:solidFill>
                <a:ea typeface="+mn-ea"/>
                <a:cs typeface="+mn-cs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/>
              <a:t>Circular economy in urban living labs</a:t>
            </a:r>
            <a:endParaRPr lang="fi-FI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083989" y="2584005"/>
            <a:ext cx="10154587" cy="3678250"/>
          </a:xfrm>
        </p:spPr>
        <p:txBody>
          <a:bodyPr/>
          <a:lstStyle/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164094" y="5229158"/>
            <a:ext cx="1670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Human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Potential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Unlimited.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967" y="3381430"/>
            <a:ext cx="894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+mj-lt"/>
              </a:rPr>
              <a:t>technological 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societal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new 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27896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784225" y="929338"/>
            <a:ext cx="1081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path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from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linear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circular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economy</a:t>
            </a:r>
            <a:r>
              <a:rPr lang="fi-FI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674490"/>
            <a:ext cx="10058400" cy="46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73" y="643658"/>
            <a:ext cx="11608261" cy="906163"/>
          </a:xfrm>
        </p:spPr>
        <p:txBody>
          <a:bodyPr/>
          <a:lstStyle/>
          <a:p>
            <a:r>
              <a:rPr lang="fi-FI" dirty="0" err="1" smtClean="0"/>
              <a:t>Living</a:t>
            </a:r>
            <a:r>
              <a:rPr lang="fi-FI" dirty="0" smtClean="0"/>
              <a:t> </a:t>
            </a:r>
            <a:r>
              <a:rPr lang="fi-FI" dirty="0" err="1" smtClean="0"/>
              <a:t>labs</a:t>
            </a:r>
            <a:r>
              <a:rPr lang="fi-FI" dirty="0" smtClean="0"/>
              <a:t> </a:t>
            </a:r>
            <a:r>
              <a:rPr lang="fi-FI" dirty="0" err="1" smtClean="0"/>
              <a:t>accelerate</a:t>
            </a:r>
            <a:r>
              <a:rPr lang="fi-FI" dirty="0" smtClean="0"/>
              <a:t> </a:t>
            </a:r>
            <a:r>
              <a:rPr lang="fi-FI" dirty="0" err="1" smtClean="0"/>
              <a:t>circular</a:t>
            </a:r>
            <a:r>
              <a:rPr lang="fi-FI" dirty="0" smtClean="0"/>
              <a:t> </a:t>
            </a:r>
            <a:r>
              <a:rPr lang="fi-FI" dirty="0" err="1" smtClean="0"/>
              <a:t>economy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14" y="1668575"/>
            <a:ext cx="8589658" cy="48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62" y="1469580"/>
            <a:ext cx="8817455" cy="50570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4873" y="643658"/>
            <a:ext cx="11608261" cy="90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fi-FI" b="1" dirty="0" smtClean="0">
                <a:solidFill>
                  <a:schemeClr val="tx2"/>
                </a:solidFill>
              </a:rPr>
              <a:t>Urban </a:t>
            </a:r>
            <a:r>
              <a:rPr lang="fi-FI" b="1" dirty="0" err="1" smtClean="0">
                <a:solidFill>
                  <a:schemeClr val="tx2"/>
                </a:solidFill>
              </a:rPr>
              <a:t>Platform</a:t>
            </a:r>
            <a:r>
              <a:rPr lang="fi-FI" b="1" dirty="0" smtClean="0">
                <a:solidFill>
                  <a:schemeClr val="tx2"/>
                </a:solidFill>
              </a:rPr>
              <a:t> for</a:t>
            </a:r>
            <a:r>
              <a:rPr lang="fi-FI" b="1" dirty="0">
                <a:solidFill>
                  <a:schemeClr val="tx2"/>
                </a:solidFill>
              </a:rPr>
              <a:t> </a:t>
            </a:r>
            <a:r>
              <a:rPr lang="fi-FI" b="1" dirty="0" err="1" smtClean="0">
                <a:solidFill>
                  <a:schemeClr val="tx2"/>
                </a:solidFill>
              </a:rPr>
              <a:t>Circular</a:t>
            </a:r>
            <a:r>
              <a:rPr lang="fi-FI" b="1" dirty="0" smtClean="0">
                <a:solidFill>
                  <a:schemeClr val="tx2"/>
                </a:solidFill>
              </a:rPr>
              <a:t> </a:t>
            </a:r>
            <a:r>
              <a:rPr lang="fi-FI" b="1" dirty="0" err="1">
                <a:solidFill>
                  <a:schemeClr val="tx2"/>
                </a:solidFill>
              </a:rPr>
              <a:t>E</a:t>
            </a:r>
            <a:r>
              <a:rPr lang="fi-FI" b="1" dirty="0" err="1" smtClean="0">
                <a:solidFill>
                  <a:schemeClr val="tx2"/>
                </a:solidFill>
              </a:rPr>
              <a:t>conomy</a:t>
            </a:r>
            <a:endParaRPr lang="fi-F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950" y="1990049"/>
            <a:ext cx="4910007" cy="814155"/>
          </a:xfrm>
        </p:spPr>
        <p:txBody>
          <a:bodyPr>
            <a:normAutofit fontScale="90000"/>
          </a:bodyPr>
          <a:lstStyle/>
          <a:p>
            <a:r>
              <a:rPr lang="en-GB" dirty="0"/>
              <a:t>SMART AND SUSTAINABLE </a:t>
            </a:r>
            <a:r>
              <a:rPr lang="en-GB" dirty="0" smtClean="0"/>
              <a:t>CITY </a:t>
            </a:r>
            <a:r>
              <a:rPr lang="en-GB" dirty="0"/>
              <a:t>DISTRICT OF THE </a:t>
            </a:r>
            <a:r>
              <a:rPr lang="en-GB" dirty="0" smtClean="0"/>
              <a:t>FUTURE</a:t>
            </a:r>
            <a:br>
              <a:rPr lang="en-GB" dirty="0" smtClean="0"/>
            </a:br>
            <a:r>
              <a:rPr lang="en-GB" sz="900" dirty="0" smtClean="0"/>
              <a:t>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TAMPERE, FINLAND</a:t>
            </a:r>
            <a:br>
              <a:rPr lang="en-GB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en-US" dirty="0"/>
              <a:t> 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3" y="112712"/>
            <a:ext cx="6661199" cy="62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8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218" y="453081"/>
            <a:ext cx="10039413" cy="906163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4000" dirty="0" err="1" smtClean="0"/>
              <a:t>We</a:t>
            </a:r>
            <a:r>
              <a:rPr lang="fi-FI" sz="4000" dirty="0" smtClean="0"/>
              <a:t> </a:t>
            </a:r>
            <a:r>
              <a:rPr lang="fi-FI" sz="4000" dirty="0" err="1" smtClean="0"/>
              <a:t>need</a:t>
            </a:r>
            <a:r>
              <a:rPr lang="fi-FI" sz="4000" dirty="0" smtClean="0"/>
              <a:t> </a:t>
            </a:r>
            <a:r>
              <a:rPr lang="fi-FI" sz="4000" dirty="0" err="1" smtClean="0"/>
              <a:t>global</a:t>
            </a:r>
            <a:r>
              <a:rPr lang="fi-FI" sz="4000" dirty="0" smtClean="0"/>
              <a:t> </a:t>
            </a:r>
            <a:r>
              <a:rPr lang="fi-FI" sz="4000" dirty="0" err="1" smtClean="0"/>
              <a:t>networks</a:t>
            </a:r>
            <a:r>
              <a:rPr lang="fi-FI" sz="4000" dirty="0" smtClean="0"/>
              <a:t> of </a:t>
            </a:r>
            <a:r>
              <a:rPr lang="fi-FI" sz="4000" dirty="0" err="1" smtClean="0"/>
              <a:t>living</a:t>
            </a:r>
            <a:r>
              <a:rPr lang="fi-FI" sz="4000" dirty="0" smtClean="0"/>
              <a:t> </a:t>
            </a:r>
            <a:r>
              <a:rPr lang="fi-FI" sz="4000" dirty="0" err="1" smtClean="0"/>
              <a:t>labs</a:t>
            </a:r>
            <a:r>
              <a:rPr lang="fi-FI" sz="4000" dirty="0" smtClean="0"/>
              <a:t>  </a:t>
            </a:r>
            <a:endParaRPr lang="en-US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6" y="1451094"/>
            <a:ext cx="4670320" cy="502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53" y="1451411"/>
            <a:ext cx="5903496" cy="50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5B9A-A7F4-434C-BB92-362D0045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79" y="610083"/>
            <a:ext cx="10722064" cy="1145060"/>
          </a:xfrm>
        </p:spPr>
        <p:txBody>
          <a:bodyPr/>
          <a:lstStyle/>
          <a:p>
            <a:r>
              <a:rPr lang="fi-FI" dirty="0" smtClean="0"/>
              <a:t>Urban </a:t>
            </a:r>
            <a:r>
              <a:rPr lang="fi-FI" dirty="0" err="1" smtClean="0"/>
              <a:t>living</a:t>
            </a:r>
            <a:r>
              <a:rPr lang="fi-FI" dirty="0" smtClean="0"/>
              <a:t> </a:t>
            </a:r>
            <a:r>
              <a:rPr lang="fi-FI" dirty="0" err="1" smtClean="0"/>
              <a:t>labs</a:t>
            </a:r>
            <a:r>
              <a:rPr lang="fi-FI" dirty="0" smtClean="0"/>
              <a:t> for </a:t>
            </a:r>
            <a:r>
              <a:rPr lang="fi-FI" dirty="0" err="1" smtClean="0"/>
              <a:t>circular</a:t>
            </a:r>
            <a:r>
              <a:rPr lang="fi-FI" dirty="0" smtClean="0"/>
              <a:t> </a:t>
            </a:r>
            <a:r>
              <a:rPr lang="fi-FI" dirty="0" err="1" smtClean="0"/>
              <a:t>economy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488F-5430-D047-AA9E-CF0E621B8F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1479" y="2201646"/>
            <a:ext cx="11050777" cy="293949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Urban living labs are used to promote the development, testing and implementation of circular economy approaches </a:t>
            </a:r>
            <a:r>
              <a:rPr lang="en-US" sz="2400" dirty="0"/>
              <a:t>t</a:t>
            </a:r>
            <a:r>
              <a:rPr lang="en-US" sz="2400" dirty="0" smtClean="0"/>
              <a:t>o tackle global megatrends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Multidisciplinary approach and participation of different stakeholders accelerate the implementation of knowledge and technologies through simultaneous consideration of societal dynamics and development of new business models</a:t>
            </a:r>
          </a:p>
          <a:p>
            <a:pPr algn="l"/>
            <a:endParaRPr lang="en-US" sz="1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Networking of urban living labs in European and global level is needed to scale up the impact of the developed technological processes and governance innovations  </a:t>
            </a:r>
            <a:r>
              <a:rPr lang="en-US" dirty="0" smtClean="0"/>
              <a:t> </a:t>
            </a:r>
          </a:p>
          <a:p>
            <a:r>
              <a:rPr lang="fi-FI" sz="1800" dirty="0" smtClean="0"/>
              <a:t> 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6881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96916" y="2643266"/>
            <a:ext cx="3737550" cy="3938842"/>
          </a:xfrm>
        </p:spPr>
        <p:txBody>
          <a:bodyPr/>
          <a:lstStyle/>
          <a:p>
            <a:r>
              <a:rPr lang="fi-FI" sz="5400" dirty="0" smtClean="0"/>
              <a:t>Human </a:t>
            </a:r>
            <a:r>
              <a:rPr lang="fi-FI" sz="5400" dirty="0" err="1" smtClean="0"/>
              <a:t>Potential</a:t>
            </a:r>
            <a:r>
              <a:rPr lang="fi-FI" sz="5400" dirty="0" smtClean="0"/>
              <a:t> </a:t>
            </a:r>
            <a:r>
              <a:rPr lang="fi-FI" sz="5400" dirty="0" err="1" smtClean="0"/>
              <a:t>Unlimited</a:t>
            </a:r>
            <a:r>
              <a:rPr lang="fi-FI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65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Tampere University">
      <a:dk1>
        <a:sysClr val="windowText" lastClr="000000"/>
      </a:dk1>
      <a:lt1>
        <a:sysClr val="window" lastClr="FFFFFF"/>
      </a:lt1>
      <a:dk2>
        <a:srgbClr val="4E008E"/>
      </a:dk2>
      <a:lt2>
        <a:srgbClr val="FFFFFF"/>
      </a:lt2>
      <a:accent1>
        <a:srgbClr val="433595"/>
      </a:accent1>
      <a:accent2>
        <a:srgbClr val="81CBF2"/>
      </a:accent2>
      <a:accent3>
        <a:srgbClr val="F7A3C7"/>
      </a:accent3>
      <a:accent4>
        <a:srgbClr val="FFDAA3"/>
      </a:accent4>
      <a:accent5>
        <a:srgbClr val="F2F2F2"/>
      </a:accent5>
      <a:accent6>
        <a:srgbClr val="D8D8D8"/>
      </a:accent6>
      <a:hlink>
        <a:srgbClr val="BFBFB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7D76B554-6765-41BB-AE7A-94E6352E1BC0}" vid="{F4D54163-48A0-411F-9DE7-B13A2123622D}"/>
    </a:ext>
  </a:extLst>
</a:theme>
</file>

<file path=ppt/theme/theme2.xml><?xml version="1.0" encoding="utf-8"?>
<a:theme xmlns:a="http://schemas.openxmlformats.org/drawingml/2006/main" name="White">
  <a:themeElements>
    <a:clrScheme name="Tampere University">
      <a:dk1>
        <a:sysClr val="windowText" lastClr="000000"/>
      </a:dk1>
      <a:lt1>
        <a:sysClr val="window" lastClr="FFFFFF"/>
      </a:lt1>
      <a:dk2>
        <a:srgbClr val="4E008E"/>
      </a:dk2>
      <a:lt2>
        <a:srgbClr val="FFFFFF"/>
      </a:lt2>
      <a:accent1>
        <a:srgbClr val="433595"/>
      </a:accent1>
      <a:accent2>
        <a:srgbClr val="81CBF2"/>
      </a:accent2>
      <a:accent3>
        <a:srgbClr val="F7A3C7"/>
      </a:accent3>
      <a:accent4>
        <a:srgbClr val="FFDAA3"/>
      </a:accent4>
      <a:accent5>
        <a:srgbClr val="F2F2F2"/>
      </a:accent5>
      <a:accent6>
        <a:srgbClr val="D8D8D8"/>
      </a:accent6>
      <a:hlink>
        <a:srgbClr val="BFBFB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7D76B554-6765-41BB-AE7A-94E6352E1BC0}" vid="{05333D81-86FD-427B-950B-B7DDFB50D7C3}"/>
    </a:ext>
  </a:extLst>
</a:theme>
</file>

<file path=ppt/theme/theme3.xml><?xml version="1.0" encoding="utf-8"?>
<a:theme xmlns:a="http://schemas.openxmlformats.org/drawingml/2006/main" name="TUNI Theme">
  <a:themeElements>
    <a:clrScheme name="TUNI colors">
      <a:dk1>
        <a:srgbClr val="4E008E"/>
      </a:dk1>
      <a:lt1>
        <a:srgbClr val="FFFFFF"/>
      </a:lt1>
      <a:dk2>
        <a:srgbClr val="E7E6E6"/>
      </a:dk2>
      <a:lt2>
        <a:srgbClr val="E7E6E6"/>
      </a:lt2>
      <a:accent1>
        <a:srgbClr val="82C8F0"/>
      </a:accent1>
      <a:accent2>
        <a:srgbClr val="F5A5C8"/>
      </a:accent2>
      <a:accent3>
        <a:srgbClr val="FFDCA5"/>
      </a:accent3>
      <a:accent4>
        <a:srgbClr val="C8C8C8"/>
      </a:accent4>
      <a:accent5>
        <a:srgbClr val="F07387"/>
      </a:accent5>
      <a:accent6>
        <a:srgbClr val="7DCDBE"/>
      </a:accent6>
      <a:hlink>
        <a:srgbClr val="6DBEEB"/>
      </a:hlink>
      <a:folHlink>
        <a:srgbClr val="956D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8" id="{1687659F-4800-4428-A88D-380D0721E25B}" vid="{9985B3EF-973B-4EA8-B452-A949E8AD0EA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343CCD6F215A04E8077333D2AA53F1B" ma:contentTypeVersion="7" ma:contentTypeDescription="Luo uusi asiakirja." ma:contentTypeScope="" ma:versionID="1d58f17fc4e7067855eb43515cdbbafb">
  <xsd:schema xmlns:xsd="http://www.w3.org/2001/XMLSchema" xmlns:xs="http://www.w3.org/2001/XMLSchema" xmlns:p="http://schemas.microsoft.com/office/2006/metadata/properties" xmlns:ns2="5d43fa52-8247-4ef3-b1eb-cfd35a45c764" targetNamespace="http://schemas.microsoft.com/office/2006/metadata/properties" ma:root="true" ma:fieldsID="860d728076d7741616fbeaa8f396b03d" ns2:_="">
    <xsd:import namespace="5d43fa52-8247-4ef3-b1eb-cfd35a45c7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3fa52-8247-4ef3-b1eb-cfd35a45c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FF3AA0-89A7-4ABB-A382-2F521A77DB5F}"/>
</file>

<file path=customXml/itemProps2.xml><?xml version="1.0" encoding="utf-8"?>
<ds:datastoreItem xmlns:ds="http://schemas.openxmlformats.org/officeDocument/2006/customXml" ds:itemID="{5B4EDF60-EE34-400E-B5D9-5D2AE4A4715B}"/>
</file>

<file path=customXml/itemProps3.xml><?xml version="1.0" encoding="utf-8"?>
<ds:datastoreItem xmlns:ds="http://schemas.openxmlformats.org/officeDocument/2006/customXml" ds:itemID="{05BBBCE0-9903-4F1B-9F47-7F5DE5780F86}"/>
</file>

<file path=docProps/app.xml><?xml version="1.0" encoding="utf-8"?>
<Properties xmlns="http://schemas.openxmlformats.org/officeDocument/2006/extended-properties" xmlns:vt="http://schemas.openxmlformats.org/officeDocument/2006/docPropsVTypes">
  <Template>TY_PP_2018_tampereen_yliopisto_ASIAKKAALLE</Template>
  <TotalTime>9662</TotalTime>
  <Words>128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Basic</vt:lpstr>
      <vt:lpstr>White</vt:lpstr>
      <vt:lpstr>TUNI Theme</vt:lpstr>
      <vt:lpstr>Kiertotalous Tampereen yliopiston profiloitumisalueena Jukka Rintala Kaupunkien kestävä muutos – urbaani kiertotalousyhteistyö,  Tampere 3.-4.9.2019. </vt:lpstr>
      <vt:lpstr>         URBAN PLATFORM FOR CIRCULAR ECONOMY  (UPCE, 2018)  - Circular economy in urban living labs</vt:lpstr>
      <vt:lpstr>The path from linear to circular economy </vt:lpstr>
      <vt:lpstr>Living labs accelerate circular economy</vt:lpstr>
      <vt:lpstr>PowerPoint Presentation</vt:lpstr>
      <vt:lpstr>SMART AND SUSTAINABLE CITY DISTRICT OF THE FUTURE    TAMPERE, FINLAND    </vt:lpstr>
      <vt:lpstr>  We need global networks of living labs  </vt:lpstr>
      <vt:lpstr>Urban living labs for circular economy</vt:lpstr>
      <vt:lpstr>Human Potential Unlimited.</vt:lpstr>
    </vt:vector>
  </TitlesOfParts>
  <Company>Tampereen yliopisto - University of Tampere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Kannonlahti</dc:creator>
  <cp:lastModifiedBy>Eerika Kekki</cp:lastModifiedBy>
  <cp:revision>96</cp:revision>
  <cp:lastPrinted>2018-11-17T13:28:07Z</cp:lastPrinted>
  <dcterms:created xsi:type="dcterms:W3CDTF">2018-08-09T08:47:52Z</dcterms:created>
  <dcterms:modified xsi:type="dcterms:W3CDTF">2019-09-17T06:22:17Z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0x010100C343CCD6F215A04E8077333D2AA53F1B</vt:lpwstr>
  </property>
</Properties>
</file>